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Raleway-regular.fntdata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1" Type="http://schemas.openxmlformats.org/officeDocument/2006/relationships/slide" Target="slides/slide16.xml"/><Relationship Id="rId3" Type="http://schemas.openxmlformats.org/officeDocument/2006/relationships/presProps" Target="presProps.xml"/><Relationship Id="rId34" Type="http://schemas.openxmlformats.org/officeDocument/2006/relationships/customXml" Target="../customXml/item1.xml"/><Relationship Id="rId25" Type="http://schemas.openxmlformats.org/officeDocument/2006/relationships/slide" Target="slides/slide20.xml"/><Relationship Id="rId7" Type="http://schemas.openxmlformats.org/officeDocument/2006/relationships/slide" Target="slides/slide2.xml"/><Relationship Id="rId33" Type="http://schemas.openxmlformats.org/officeDocument/2006/relationships/font" Target="fonts/Lato-boldItalic.fntdata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0" Type="http://schemas.openxmlformats.org/officeDocument/2006/relationships/slide" Target="slides/slide15.xml"/><Relationship Id="rId2" Type="http://schemas.openxmlformats.org/officeDocument/2006/relationships/viewProps" Target="viewProps.xml"/><Relationship Id="rId29" Type="http://schemas.openxmlformats.org/officeDocument/2006/relationships/font" Target="fonts/Raleway-boldItalic.fntdata"/><Relationship Id="rId16" Type="http://schemas.openxmlformats.org/officeDocument/2006/relationships/slide" Target="slides/slide11.xml"/><Relationship Id="rId24" Type="http://schemas.openxmlformats.org/officeDocument/2006/relationships/slide" Target="slides/slide19.xml"/><Relationship Id="rId1" Type="http://schemas.openxmlformats.org/officeDocument/2006/relationships/theme" Target="theme/theme2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32" Type="http://schemas.openxmlformats.org/officeDocument/2006/relationships/font" Target="fonts/Lato-italic.fntdata"/><Relationship Id="rId23" Type="http://schemas.openxmlformats.org/officeDocument/2006/relationships/slide" Target="slides/slide18.xml"/><Relationship Id="rId28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5" Type="http://schemas.openxmlformats.org/officeDocument/2006/relationships/slide" Target="slides/slide10.xml"/><Relationship Id="rId36" Type="http://schemas.openxmlformats.org/officeDocument/2006/relationships/customXml" Target="../customXml/item3.xml"/><Relationship Id="rId31" Type="http://schemas.openxmlformats.org/officeDocument/2006/relationships/font" Target="fonts/Lato-bold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22" Type="http://schemas.openxmlformats.org/officeDocument/2006/relationships/slide" Target="slides/slide1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7" Type="http://schemas.openxmlformats.org/officeDocument/2006/relationships/font" Target="fonts/Raleway-bold.fntdata"/><Relationship Id="rId30" Type="http://schemas.openxmlformats.org/officeDocument/2006/relationships/font" Target="fonts/Lato-regular.fntdata"/><Relationship Id="rId14" Type="http://schemas.openxmlformats.org/officeDocument/2006/relationships/slide" Target="slides/slide9.xml"/><Relationship Id="rId35" Type="http://schemas.openxmlformats.org/officeDocument/2006/relationships/customXml" Target="../customXml/item2.xml"/><Relationship Id="rId8" Type="http://schemas.openxmlformats.org/officeDocument/2006/relationships/slide" Target="slides/slide3.xml"/></Relationships>
</file>

<file path=ppt/media/image1.png>
</file>

<file path=ppt/media/image10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ea41f6b372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ea41f6b372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ea41f6b372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ea41f6b372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ea41f6b372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ea41f6b372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ea41f6b372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ea41f6b372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ea41f6b372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ea41f6b372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ea41f6b372_2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ea41f6b372_2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ea41f6b372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ea41f6b372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ea41f6b372_2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ea41f6b372_2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ea41f6b372_2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ea41f6b372_2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ea41f6b372_2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ea41f6b372_2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e9823ba83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e9823ba83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ea41f6b37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ea41f6b37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ea41f6b37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ea41f6b37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ea41f6b37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ea41f6b37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Personalizado para</a:t>
            </a: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pt-BR" sz="600">
                <a:latin typeface="Raleway"/>
                <a:ea typeface="Raleway"/>
                <a:cs typeface="Raleway"/>
                <a:sym typeface="Raleway"/>
              </a:rPr>
              <a:t>Jônatas Gomes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Versão</a:t>
            </a: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</a:t>
            </a: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Jônatas Gomes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Versão</a:t>
            </a: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2.png"/><Relationship Id="rId8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19.xml"/><Relationship Id="rId11" Type="http://schemas.openxmlformats.org/officeDocument/2006/relationships/slide" Target="/ppt/slides/slide10.xml"/><Relationship Id="rId10" Type="http://schemas.openxmlformats.org/officeDocument/2006/relationships/slide" Target="/ppt/slides/slide9.xml"/><Relationship Id="rId21" Type="http://schemas.openxmlformats.org/officeDocument/2006/relationships/slide" Target="/ppt/slides/slide20.xml"/><Relationship Id="rId13" Type="http://schemas.openxmlformats.org/officeDocument/2006/relationships/slide" Target="/ppt/slides/slide12.xml"/><Relationship Id="rId12" Type="http://schemas.openxmlformats.org/officeDocument/2006/relationships/slide" Target="/ppt/slides/slide11.xml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9.xml"/><Relationship Id="rId15" Type="http://schemas.openxmlformats.org/officeDocument/2006/relationships/slide" Target="/ppt/slides/slide14.xml"/><Relationship Id="rId14" Type="http://schemas.openxmlformats.org/officeDocument/2006/relationships/slide" Target="/ppt/slides/slide13.xml"/><Relationship Id="rId17" Type="http://schemas.openxmlformats.org/officeDocument/2006/relationships/slide" Target="/ppt/slides/slide16.xml"/><Relationship Id="rId16" Type="http://schemas.openxmlformats.org/officeDocument/2006/relationships/slide" Target="/ppt/slides/slide15.xml"/><Relationship Id="rId5" Type="http://schemas.openxmlformats.org/officeDocument/2006/relationships/slide" Target="/ppt/slides/slide5.xml"/><Relationship Id="rId19" Type="http://schemas.openxmlformats.org/officeDocument/2006/relationships/slide" Target="/ppt/slides/slide18.xml"/><Relationship Id="rId6" Type="http://schemas.openxmlformats.org/officeDocument/2006/relationships/slide" Target="/ppt/slides/slide6.xml"/><Relationship Id="rId18" Type="http://schemas.openxmlformats.org/officeDocument/2006/relationships/slide" Target="/ppt/slides/slide17.xml"/><Relationship Id="rId7" Type="http://schemas.openxmlformats.org/officeDocument/2006/relationships/slide" Target="/ppt/slides/slide7.xml"/><Relationship Id="rId8" Type="http://schemas.openxmlformats.org/officeDocument/2006/relationships/slide" Target="/ppt/slides/slide8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283800"/>
            <a:ext cx="71142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rgbClr val="000000"/>
                </a:solidFill>
              </a:rPr>
              <a:t>Algoritmos de Ordenação Avançados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/>
              <a:t>SHELL SORT</a:t>
            </a:r>
            <a:endParaRPr b="1" sz="1800"/>
          </a:p>
        </p:txBody>
      </p:sp>
      <p:sp>
        <p:nvSpPr>
          <p:cNvPr id="178" name="Google Shape;178;p18"/>
          <p:cNvSpPr/>
          <p:nvPr/>
        </p:nvSpPr>
        <p:spPr>
          <a:xfrm>
            <a:off x="5427825" y="3614550"/>
            <a:ext cx="3716100" cy="152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9" name="Google Shape;179;p1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427875" y="3614550"/>
            <a:ext cx="3716100" cy="15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8"/>
          <p:cNvSpPr txBox="1"/>
          <p:nvPr/>
        </p:nvSpPr>
        <p:spPr>
          <a:xfrm>
            <a:off x="5427900" y="3614550"/>
            <a:ext cx="3716100" cy="15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Centro Universitário Ruy Barbosa</a:t>
            </a:r>
            <a:endParaRPr b="1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Disciplina: Algoritmos e Complexidade</a:t>
            </a:r>
            <a:br>
              <a:rPr b="1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Professor: Heleno Cardoso</a:t>
            </a:r>
            <a:br>
              <a:rPr b="1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Aluno: Jônatas Gomes</a:t>
            </a:r>
            <a:endParaRPr b="1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/>
          <p:nvPr>
            <p:ph type="title"/>
          </p:nvPr>
        </p:nvSpPr>
        <p:spPr>
          <a:xfrm>
            <a:off x="730000" y="1318650"/>
            <a:ext cx="44166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Conceito Básico do Shell Sort</a:t>
            </a:r>
            <a:endParaRPr/>
          </a:p>
        </p:txBody>
      </p:sp>
      <p:sp>
        <p:nvSpPr>
          <p:cNvPr id="253" name="Google Shape;253;p27"/>
          <p:cNvSpPr txBox="1"/>
          <p:nvPr/>
        </p:nvSpPr>
        <p:spPr>
          <a:xfrm>
            <a:off x="734524" y="3083150"/>
            <a:ext cx="42840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   |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Abordagem Divide e Conquista</a:t>
            </a:r>
            <a:endParaRPr/>
          </a:p>
        </p:txBody>
      </p:sp>
      <p:sp>
        <p:nvSpPr>
          <p:cNvPr id="254" name="Google Shape;254;p27"/>
          <p:cNvSpPr txBox="1"/>
          <p:nvPr/>
        </p:nvSpPr>
        <p:spPr>
          <a:xfrm>
            <a:off x="734530" y="33444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   |</a:t>
            </a:r>
            <a:r>
              <a:rPr b="1" lang="pt-BR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Gap e Comparação</a:t>
            </a:r>
            <a:endParaRPr/>
          </a:p>
        </p:txBody>
      </p:sp>
      <p:sp>
        <p:nvSpPr>
          <p:cNvPr id="255" name="Google Shape;255;p27"/>
          <p:cNvSpPr txBox="1"/>
          <p:nvPr/>
        </p:nvSpPr>
        <p:spPr>
          <a:xfrm>
            <a:off x="734530" y="36057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   |</a:t>
            </a:r>
            <a:r>
              <a:rPr b="1" lang="pt-BR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Gradual Redução das Lacunas</a:t>
            </a:r>
            <a:endParaRPr/>
          </a:p>
        </p:txBody>
      </p:sp>
      <p:sp>
        <p:nvSpPr>
          <p:cNvPr id="256" name="Google Shape;256;p27"/>
          <p:cNvSpPr txBox="1"/>
          <p:nvPr/>
        </p:nvSpPr>
        <p:spPr>
          <a:xfrm>
            <a:off x="734530" y="38670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   |</a:t>
            </a:r>
            <a:r>
              <a:rPr b="1"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Eficiência</a:t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7" name="Google Shape;2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075" y="1318650"/>
            <a:ext cx="2349325" cy="148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575" y="2997624"/>
            <a:ext cx="2349325" cy="38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2075" y="3439100"/>
            <a:ext cx="2349324" cy="1104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4775" y="1318650"/>
            <a:ext cx="2069725" cy="32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00899" y="1722525"/>
            <a:ext cx="1873600" cy="2517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8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Abordagem Divide e Conquista</a:t>
            </a:r>
            <a:endParaRPr sz="1200"/>
          </a:p>
        </p:txBody>
      </p:sp>
      <p:sp>
        <p:nvSpPr>
          <p:cNvPr id="267" name="Google Shape;267;p28"/>
          <p:cNvSpPr txBox="1"/>
          <p:nvPr>
            <p:ph idx="4294967295" type="body"/>
          </p:nvPr>
        </p:nvSpPr>
        <p:spPr>
          <a:xfrm>
            <a:off x="729450" y="1749350"/>
            <a:ext cx="78477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O Shell Sort é um algoritmo de ordenação que segue a abordagem "divide e conquista". Ele divide o conjunto de dados em subconjuntos menores, ordena esses subconjuntos e, em seguida, combina-os em um único conjunto ordenado</a:t>
            </a:r>
            <a:r>
              <a:rPr lang="pt-BR" sz="3000">
                <a:solidFill>
                  <a:srgbClr val="FFFFFF"/>
                </a:solidFill>
              </a:rPr>
              <a:t>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9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Gap e Comparação</a:t>
            </a:r>
            <a:endParaRPr sz="1200"/>
          </a:p>
        </p:txBody>
      </p:sp>
      <p:sp>
        <p:nvSpPr>
          <p:cNvPr id="273" name="Google Shape;273;p29"/>
          <p:cNvSpPr txBox="1"/>
          <p:nvPr>
            <p:ph idx="4294967295" type="body"/>
          </p:nvPr>
        </p:nvSpPr>
        <p:spPr>
          <a:xfrm>
            <a:off x="729450" y="1749350"/>
            <a:ext cx="78477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O Shell Sort introduz o conceito de "gap" (lacuna). Os elementos em uma lista são comparados com outros elementos afastados por uma determinada lacuna, em vez de serem comparados diretamente uns aos outros.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Gradual Redução das Lacunas</a:t>
            </a:r>
            <a:endParaRPr sz="1200"/>
          </a:p>
        </p:txBody>
      </p:sp>
      <p:sp>
        <p:nvSpPr>
          <p:cNvPr id="279" name="Google Shape;279;p30"/>
          <p:cNvSpPr txBox="1"/>
          <p:nvPr>
            <p:ph idx="4294967295" type="body"/>
          </p:nvPr>
        </p:nvSpPr>
        <p:spPr>
          <a:xfrm>
            <a:off x="729450" y="1749350"/>
            <a:ext cx="78477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O algoritmo começa com lacunas maiores e, gradualmente, reduz o tamanho das lacunas à medida que a lista se torna mais ordenada. Isso contribui para o melhor desempenho do Shell Sort.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Eficiência</a:t>
            </a:r>
            <a:endParaRPr sz="1200"/>
          </a:p>
        </p:txBody>
      </p:sp>
      <p:sp>
        <p:nvSpPr>
          <p:cNvPr id="285" name="Google Shape;285;p31"/>
          <p:cNvSpPr txBox="1"/>
          <p:nvPr>
            <p:ph idx="4294967295" type="body"/>
          </p:nvPr>
        </p:nvSpPr>
        <p:spPr>
          <a:xfrm>
            <a:off x="729450" y="1749350"/>
            <a:ext cx="82230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900">
                <a:solidFill>
                  <a:srgbClr val="FFFFFF"/>
                </a:solidFill>
              </a:rPr>
              <a:t>A abordagem divide e conquista, juntamente com a manipulação cuidadosa das lacunas, permite que o Shell Sort alcance um desempenho melhor em comparação com algoritmos de ordenação mais simples, especialmente em conjuntos de dados de tamanhos variados</a:t>
            </a:r>
            <a:r>
              <a:rPr lang="pt-BR" sz="2900">
                <a:solidFill>
                  <a:srgbClr val="FFFFFF"/>
                </a:solidFill>
              </a:rPr>
              <a:t>.</a:t>
            </a:r>
            <a:endParaRPr sz="2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 txBox="1"/>
          <p:nvPr>
            <p:ph type="title"/>
          </p:nvPr>
        </p:nvSpPr>
        <p:spPr>
          <a:xfrm>
            <a:off x="730000" y="1318650"/>
            <a:ext cx="44166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a passo</a:t>
            </a:r>
            <a:endParaRPr/>
          </a:p>
        </p:txBody>
      </p:sp>
      <p:pic>
        <p:nvPicPr>
          <p:cNvPr id="291" name="Google Shape;2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187" y="2861700"/>
            <a:ext cx="2349325" cy="148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6000" y="1981886"/>
            <a:ext cx="2349325" cy="38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5975" y="2861700"/>
            <a:ext cx="2349324" cy="1104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0900" y="1461475"/>
            <a:ext cx="2069725" cy="32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55949" y="2345488"/>
            <a:ext cx="1873600" cy="2517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8250" y="1888950"/>
            <a:ext cx="3485167" cy="57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2"/>
          <p:cNvSpPr txBox="1"/>
          <p:nvPr/>
        </p:nvSpPr>
        <p:spPr>
          <a:xfrm>
            <a:off x="1411988" y="2402400"/>
            <a:ext cx="157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|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Define o array inicial</a:t>
            </a:r>
            <a:endParaRPr/>
          </a:p>
        </p:txBody>
      </p:sp>
      <p:sp>
        <p:nvSpPr>
          <p:cNvPr id="298" name="Google Shape;298;p32"/>
          <p:cNvSpPr txBox="1"/>
          <p:nvPr/>
        </p:nvSpPr>
        <p:spPr>
          <a:xfrm>
            <a:off x="730000" y="4346475"/>
            <a:ext cx="24951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|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Define o gap para metade do array total e ordena-o</a:t>
            </a:r>
            <a:endParaRPr/>
          </a:p>
        </p:txBody>
      </p:sp>
      <p:sp>
        <p:nvSpPr>
          <p:cNvPr id="299" name="Google Shape;299;p32"/>
          <p:cNvSpPr txBox="1"/>
          <p:nvPr/>
        </p:nvSpPr>
        <p:spPr>
          <a:xfrm>
            <a:off x="4226000" y="2313900"/>
            <a:ext cx="2349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|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Recebe o novo array após a primeira ordenação</a:t>
            </a:r>
            <a:endParaRPr/>
          </a:p>
        </p:txBody>
      </p:sp>
      <p:sp>
        <p:nvSpPr>
          <p:cNvPr id="300" name="Google Shape;300;p32"/>
          <p:cNvSpPr txBox="1"/>
          <p:nvPr/>
        </p:nvSpPr>
        <p:spPr>
          <a:xfrm>
            <a:off x="4226000" y="3998575"/>
            <a:ext cx="2349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|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Define o gap para metade do que era anteriormente e ordena-o</a:t>
            </a:r>
            <a:endParaRPr/>
          </a:p>
        </p:txBody>
      </p:sp>
      <p:sp>
        <p:nvSpPr>
          <p:cNvPr id="301" name="Google Shape;301;p32"/>
          <p:cNvSpPr txBox="1"/>
          <p:nvPr/>
        </p:nvSpPr>
        <p:spPr>
          <a:xfrm>
            <a:off x="6857900" y="1850625"/>
            <a:ext cx="20697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05 |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Recebe o novo array após a segunda ordenação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</a:t>
            </a:r>
            <a:r>
              <a:rPr lang="pt-BR"/>
              <a:t>antagens do Shell Sort</a:t>
            </a:r>
            <a:endParaRPr/>
          </a:p>
        </p:txBody>
      </p:sp>
      <p:sp>
        <p:nvSpPr>
          <p:cNvPr id="307" name="Google Shape;307;p33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08" name="Google Shape;308;p33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O Shell Sort é conhecido por superar algoritmos de ordenação mais simples em termos de desempenho, especialmente em conjuntos de dados de tamanho moderado.</a:t>
            </a:r>
            <a:endParaRPr sz="1100"/>
          </a:p>
        </p:txBody>
      </p:sp>
      <p:sp>
        <p:nvSpPr>
          <p:cNvPr id="309" name="Google Shape;309;p33"/>
          <p:cNvSpPr/>
          <p:nvPr/>
        </p:nvSpPr>
        <p:spPr>
          <a:xfrm>
            <a:off x="1400790" y="35002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10" name="Google Shape;310;p33"/>
          <p:cNvSpPr txBox="1"/>
          <p:nvPr>
            <p:ph idx="1" type="body"/>
          </p:nvPr>
        </p:nvSpPr>
        <p:spPr>
          <a:xfrm>
            <a:off x="1847691" y="34040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O algoritmo é flexível e pode ser adaptado para diferentes cenários, ajustando a escolha das sequências de lacunas.</a:t>
            </a:r>
            <a:endParaRPr sz="1100"/>
          </a:p>
        </p:txBody>
      </p:sp>
      <p:sp>
        <p:nvSpPr>
          <p:cNvPr id="311" name="Google Shape;311;p33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12" name="Google Shape;312;p33"/>
          <p:cNvSpPr txBox="1"/>
          <p:nvPr>
            <p:ph idx="1" type="body"/>
          </p:nvPr>
        </p:nvSpPr>
        <p:spPr>
          <a:xfrm>
            <a:off x="5536098" y="2073775"/>
            <a:ext cx="32358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O Shell Sort é um algoritmo estável, o que significa que ele não altera a ordem relativa de elementos iguais além disso, ele apresenta um desempenho razoável mesmo em conjuntos de dados parcialmente ordenados, o que é uma vantagem em muitos casos do mundo real.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13" name="Google Shape;313;p33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14" name="Google Shape;314;p33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O Shell Sort é comumente usado em sistemas embarcados, sistemas de gerenciamento de banco de dados e sistemas de arquivos, onde o desempenho é fundamental.</a:t>
            </a:r>
            <a:endParaRPr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Limitações do Shell Sort</a:t>
            </a:r>
            <a:endParaRPr/>
          </a:p>
        </p:txBody>
      </p:sp>
      <p:sp>
        <p:nvSpPr>
          <p:cNvPr id="320" name="Google Shape;320;p34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21" name="Google Shape;321;p34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A implementação do Shell Sort pode ser mais complexa em comparação com algoritmos de ordenação mais simples, como o Bubble Sort ou o Selection Sort.</a:t>
            </a:r>
            <a:endParaRPr sz="1100"/>
          </a:p>
        </p:txBody>
      </p:sp>
      <p:sp>
        <p:nvSpPr>
          <p:cNvPr id="322" name="Google Shape;322;p34"/>
          <p:cNvSpPr/>
          <p:nvPr/>
        </p:nvSpPr>
        <p:spPr>
          <a:xfrm>
            <a:off x="1400790" y="35002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23" name="Google Shape;323;p34"/>
          <p:cNvSpPr txBox="1"/>
          <p:nvPr>
            <p:ph idx="1" type="body"/>
          </p:nvPr>
        </p:nvSpPr>
        <p:spPr>
          <a:xfrm>
            <a:off x="1847691" y="34040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O desempenho do Shell Sort é altamente dependente da escolha das sequências de lacunas, e a seleção incorreta pode levar a um desempenho ruim.</a:t>
            </a:r>
            <a:endParaRPr sz="1100"/>
          </a:p>
        </p:txBody>
      </p:sp>
      <p:sp>
        <p:nvSpPr>
          <p:cNvPr id="324" name="Google Shape;324;p34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25" name="Google Shape;325;p34"/>
          <p:cNvSpPr txBox="1"/>
          <p:nvPr>
            <p:ph idx="1" type="body"/>
          </p:nvPr>
        </p:nvSpPr>
        <p:spPr>
          <a:xfrm>
            <a:off x="5536098" y="2073775"/>
            <a:ext cx="32358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Embora seja mais eficiente do que muitos algoritmos simples, o Shell Sort não é o algoritmo de ordenação mais rápido disponível.</a:t>
            </a:r>
            <a:endParaRPr sz="1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5"/>
          <p:cNvSpPr txBox="1"/>
          <p:nvPr>
            <p:ph type="title"/>
          </p:nvPr>
        </p:nvSpPr>
        <p:spPr>
          <a:xfrm>
            <a:off x="730000" y="1318650"/>
            <a:ext cx="44166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Aplicações Práticas do Shell Sort</a:t>
            </a:r>
            <a:endParaRPr/>
          </a:p>
        </p:txBody>
      </p:sp>
      <p:sp>
        <p:nvSpPr>
          <p:cNvPr id="331" name="Google Shape;331;p35"/>
          <p:cNvSpPr txBox="1"/>
          <p:nvPr/>
        </p:nvSpPr>
        <p:spPr>
          <a:xfrm>
            <a:off x="730000" y="2997625"/>
            <a:ext cx="37461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   |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Sistemas de Gerenciamento de Banco de Dados</a:t>
            </a:r>
            <a:endParaRPr/>
          </a:p>
        </p:txBody>
      </p:sp>
      <p:sp>
        <p:nvSpPr>
          <p:cNvPr id="332" name="Google Shape;332;p35"/>
          <p:cNvSpPr txBox="1"/>
          <p:nvPr/>
        </p:nvSpPr>
        <p:spPr>
          <a:xfrm>
            <a:off x="730005" y="3258933"/>
            <a:ext cx="31800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   |</a:t>
            </a:r>
            <a:r>
              <a:rPr b="1" lang="pt-BR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Sistemas de Arquivos</a:t>
            </a:r>
            <a:endParaRPr/>
          </a:p>
        </p:txBody>
      </p:sp>
      <p:sp>
        <p:nvSpPr>
          <p:cNvPr id="333" name="Google Shape;333;p35"/>
          <p:cNvSpPr txBox="1"/>
          <p:nvPr/>
        </p:nvSpPr>
        <p:spPr>
          <a:xfrm>
            <a:off x="730005" y="3520231"/>
            <a:ext cx="31800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   |</a:t>
            </a:r>
            <a:r>
              <a:rPr b="1" lang="pt-BR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Sistemas Embarcados</a:t>
            </a:r>
            <a:endParaRPr/>
          </a:p>
        </p:txBody>
      </p:sp>
      <p:sp>
        <p:nvSpPr>
          <p:cNvPr id="334" name="Google Shape;334;p35"/>
          <p:cNvSpPr txBox="1"/>
          <p:nvPr/>
        </p:nvSpPr>
        <p:spPr>
          <a:xfrm>
            <a:off x="730005" y="3781529"/>
            <a:ext cx="31800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   |</a:t>
            </a:r>
            <a:r>
              <a:rPr b="1"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Aplicações Científicas</a:t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5" name="Google Shape;33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075" y="1318650"/>
            <a:ext cx="2349325" cy="148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575" y="2997624"/>
            <a:ext cx="2349325" cy="38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2075" y="3439100"/>
            <a:ext cx="2349324" cy="1104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4775" y="1318650"/>
            <a:ext cx="2069725" cy="32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00899" y="1722525"/>
            <a:ext cx="1873600" cy="2517202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5"/>
          <p:cNvSpPr txBox="1"/>
          <p:nvPr/>
        </p:nvSpPr>
        <p:spPr>
          <a:xfrm>
            <a:off x="730005" y="4042827"/>
            <a:ext cx="31800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05    |</a:t>
            </a:r>
            <a:r>
              <a:rPr b="1"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Aplicações de Rede</a:t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6"/>
          <p:cNvSpPr txBox="1"/>
          <p:nvPr>
            <p:ph type="title"/>
          </p:nvPr>
        </p:nvSpPr>
        <p:spPr>
          <a:xfrm>
            <a:off x="730000" y="1318650"/>
            <a:ext cx="44166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pic>
        <p:nvPicPr>
          <p:cNvPr id="346" name="Google Shape;34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000" y="1888950"/>
            <a:ext cx="3607225" cy="31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6"/>
          <p:cNvPicPr preferRelativeResize="0"/>
          <p:nvPr/>
        </p:nvPicPr>
        <p:blipFill rotWithShape="1">
          <a:blip r:embed="rId4">
            <a:alphaModFix/>
          </a:blip>
          <a:srcRect b="0" l="0" r="0" t="6950"/>
          <a:stretch/>
        </p:blipFill>
        <p:spPr>
          <a:xfrm>
            <a:off x="5271175" y="2723638"/>
            <a:ext cx="3220550" cy="148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/>
          <p:nvPr>
            <p:ph type="title"/>
          </p:nvPr>
        </p:nvSpPr>
        <p:spPr>
          <a:xfrm>
            <a:off x="334650" y="1026725"/>
            <a:ext cx="7110000" cy="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Índice</a:t>
            </a:r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334650" y="2120306"/>
            <a:ext cx="2154900" cy="24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Introdução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Visão Geral de Algoritmos de Ordenação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 Necessidade do Shell Sort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Limitações dos Algoritmos de Ordenação Convencionais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2489427" y="2120306"/>
            <a:ext cx="2161800" cy="24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Algoritmo de Ordenação por Inserção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Necessidade de um Algoritmo Eficiente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</a:t>
            </a: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hell Sort como Solução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Conceito Básico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Abordagem Divide e Conquista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4651252" y="2120306"/>
            <a:ext cx="2207100" cy="24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Gap e Comparação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Gradual Redução das Lacunas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Eficiência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Passo a Passo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Vantagens do Shell Sort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6858351" y="2120306"/>
            <a:ext cx="2207100" cy="24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Limitações do Shell Sort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Aplicações Práticas do Shell Sort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2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Exemplo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Agradecimentos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rgbClr val="000000"/>
                </a:solidFill>
              </a:rPr>
              <a:t>Obrigado!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95" name="Google Shape;195;p20"/>
          <p:cNvSpPr txBox="1"/>
          <p:nvPr>
            <p:ph idx="1" type="body"/>
          </p:nvPr>
        </p:nvSpPr>
        <p:spPr>
          <a:xfrm>
            <a:off x="729450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Algoritmos de ordenação desempenham um papel fundamental na computação e são aplicados em uma variedade de cenários, desde sistemas de bancos de dados até a organização de dados para apresentação ao usuário. Por definição o Shell Sort é um algoritmo de ordenação que se destaca por sua abordagem dividida e conquistada para classificar elementos em uma lista. Ele é uma extensão e melhoria do Insert Short (algoritmo de ordenação por inserção) e foi proposto por Donald Shell em 1959 como uma melhoria a fim de solucionar os problemas e limitações do modelo citado anteriormente. </a:t>
            </a:r>
            <a:endParaRPr sz="1100"/>
          </a:p>
        </p:txBody>
      </p:sp>
      <p:pic>
        <p:nvPicPr>
          <p:cNvPr descr="shutterstock_429987889_edited.jpg" id="196" name="Google Shape;196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Geral de Algoritmos de Ordenação</a:t>
            </a: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3" name="Google Shape;203;p21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São procedimentos utilizados para organizar um conjunto de elementos em uma ordem específica, seja em ordem crescente ou decrescente. Esses algoritmos desempenham um papel fundamental na computação.</a:t>
            </a:r>
            <a:endParaRPr sz="1100"/>
          </a:p>
        </p:txBody>
      </p:sp>
      <p:sp>
        <p:nvSpPr>
          <p:cNvPr id="204" name="Google Shape;204;p21"/>
          <p:cNvSpPr/>
          <p:nvPr/>
        </p:nvSpPr>
        <p:spPr>
          <a:xfrm>
            <a:off x="1400790" y="35002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5" name="Google Shape;205;p21"/>
          <p:cNvSpPr txBox="1"/>
          <p:nvPr>
            <p:ph idx="1" type="body"/>
          </p:nvPr>
        </p:nvSpPr>
        <p:spPr>
          <a:xfrm>
            <a:off x="1847691" y="34040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Os algoritmos de ordenação são aplicados em uma variedade de cenários, sendo essenciais em: Sistemas de Bancos de Dados e Organização de Dados.</a:t>
            </a:r>
            <a:endParaRPr sz="1100"/>
          </a:p>
        </p:txBody>
      </p:sp>
      <p:sp>
        <p:nvSpPr>
          <p:cNvPr id="206" name="Google Shape;206;p21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7" name="Google Shape;207;p21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A eficiência dos algoritmos de ordenação é crucial, especialmente em conjuntos de dados grandes. A escolha do algoritmo certo pode impactar significativamente o desempenho de um sistema.</a:t>
            </a:r>
            <a:endParaRPr sz="1100"/>
          </a:p>
        </p:txBody>
      </p:sp>
      <p:sp>
        <p:nvSpPr>
          <p:cNvPr id="208" name="Google Shape;208;p21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9" name="Google Shape;209;p21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/>
              <a:t> Existem muitos algoritmos de ordenação diferentes, cada um com suas características e eficiência em cenários específicos.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 txBox="1"/>
          <p:nvPr>
            <p:ph type="title"/>
          </p:nvPr>
        </p:nvSpPr>
        <p:spPr>
          <a:xfrm>
            <a:off x="730000" y="1318650"/>
            <a:ext cx="44166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Necessidade do Shell Sort</a:t>
            </a:r>
            <a:endParaRPr/>
          </a:p>
        </p:txBody>
      </p:sp>
      <p:sp>
        <p:nvSpPr>
          <p:cNvPr id="215" name="Google Shape;215;p22"/>
          <p:cNvSpPr txBox="1"/>
          <p:nvPr/>
        </p:nvSpPr>
        <p:spPr>
          <a:xfrm>
            <a:off x="734524" y="3083150"/>
            <a:ext cx="42840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   |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Limitações dos Algoritmos de Ordenação Convencionais</a:t>
            </a:r>
            <a:endParaRPr/>
          </a:p>
        </p:txBody>
      </p:sp>
      <p:sp>
        <p:nvSpPr>
          <p:cNvPr id="216" name="Google Shape;216;p22"/>
          <p:cNvSpPr txBox="1"/>
          <p:nvPr/>
        </p:nvSpPr>
        <p:spPr>
          <a:xfrm>
            <a:off x="734530" y="33444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   |</a:t>
            </a:r>
            <a:r>
              <a:rPr b="1" lang="pt-BR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Algoritmo de Ordenação por Inserção</a:t>
            </a:r>
            <a:endParaRPr/>
          </a:p>
        </p:txBody>
      </p:sp>
      <p:sp>
        <p:nvSpPr>
          <p:cNvPr id="217" name="Google Shape;217;p22"/>
          <p:cNvSpPr txBox="1"/>
          <p:nvPr/>
        </p:nvSpPr>
        <p:spPr>
          <a:xfrm>
            <a:off x="734530" y="36057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   |</a:t>
            </a:r>
            <a:r>
              <a:rPr b="1" lang="pt-BR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Necessidade de um Algoritmo Eficiente</a:t>
            </a:r>
            <a:endParaRPr/>
          </a:p>
        </p:txBody>
      </p:sp>
      <p:sp>
        <p:nvSpPr>
          <p:cNvPr id="218" name="Google Shape;218;p22"/>
          <p:cNvSpPr txBox="1"/>
          <p:nvPr/>
        </p:nvSpPr>
        <p:spPr>
          <a:xfrm>
            <a:off x="734530" y="38670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   |</a:t>
            </a:r>
            <a:r>
              <a:rPr b="1"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pt-BR" sz="1000">
                <a:latin typeface="Lato"/>
                <a:ea typeface="Lato"/>
                <a:cs typeface="Lato"/>
                <a:sym typeface="Lato"/>
              </a:rPr>
              <a:t>Shell Sort como Solução</a:t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9" name="Google Shape;2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075" y="1318650"/>
            <a:ext cx="2349325" cy="148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575" y="2997624"/>
            <a:ext cx="2349325" cy="38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2075" y="3439100"/>
            <a:ext cx="2349324" cy="1104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4775" y="1318650"/>
            <a:ext cx="2069725" cy="32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00899" y="1722525"/>
            <a:ext cx="1873600" cy="2517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Limitações dos Algoritmos de Ordenação Convencionais</a:t>
            </a:r>
            <a:endParaRPr sz="1200"/>
          </a:p>
        </p:txBody>
      </p:sp>
      <p:sp>
        <p:nvSpPr>
          <p:cNvPr id="229" name="Google Shape;229;p23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Muitos algoritmos de ordenação, como o Bubble Sort e o Selection Sort, têm desempenho insatisfatório em conjuntos de dados grandes.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Algoritmo de Ordenação por Inserção</a:t>
            </a:r>
            <a:endParaRPr sz="1200"/>
          </a:p>
        </p:txBody>
      </p:sp>
      <p:sp>
        <p:nvSpPr>
          <p:cNvPr id="235" name="Google Shape;235;p24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O algoritmo de ordenação por inserção (Insertion Sort) é eficaz para conjuntos de dados pequenos, mas seu desempenho diminui drasticamente à medida que o tamanho dos dados aumenta.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Necessidade de um Algoritmo Eficiente</a:t>
            </a:r>
            <a:endParaRPr sz="1200"/>
          </a:p>
        </p:txBody>
      </p:sp>
      <p:sp>
        <p:nvSpPr>
          <p:cNvPr id="241" name="Google Shape;241;p25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A necessidade de um algoritmo de ordenação eficiente que possa lidar com conjuntos de dados de tamanhos variados se tornou evidente.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hell Sort como Solução</a:t>
            </a:r>
            <a:endParaRPr sz="1200"/>
          </a:p>
        </p:txBody>
      </p:sp>
      <p:sp>
        <p:nvSpPr>
          <p:cNvPr id="247" name="Google Shape;247;p26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O Shell Sort foi desenvolvido para superar essas limitações. Ele é uma extensão e melhoria do Insertion Sort e oferece um desempenho significativamente melhor em uma ampla gama de cenários.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9C0E1B3954ED7468DD4389B96923CBF" ma:contentTypeVersion="4" ma:contentTypeDescription="Crie um novo documento." ma:contentTypeScope="" ma:versionID="eaa7be1dcb7b2e4307cb3ce9cc1aa8d6">
  <xsd:schema xmlns:xsd="http://www.w3.org/2001/XMLSchema" xmlns:xs="http://www.w3.org/2001/XMLSchema" xmlns:p="http://schemas.microsoft.com/office/2006/metadata/properties" xmlns:ns2="b46e8151-1f19-402b-8c66-53e7682eb25f" targetNamespace="http://schemas.microsoft.com/office/2006/metadata/properties" ma:root="true" ma:fieldsID="3e69b4066a5c74ccd0726c3fcee464c3" ns2:_="">
    <xsd:import namespace="b46e8151-1f19-402b-8c66-53e7682eb25f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6e8151-1f19-402b-8c66-53e7682eb25f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b46e8151-1f19-402b-8c66-53e7682eb25f" xsi:nil="true"/>
  </documentManagement>
</p:properties>
</file>

<file path=customXml/itemProps1.xml><?xml version="1.0" encoding="utf-8"?>
<ds:datastoreItem xmlns:ds="http://schemas.openxmlformats.org/officeDocument/2006/customXml" ds:itemID="{8D36F837-342C-4AD1-BF3D-F8BDEB3A93CB}"/>
</file>

<file path=customXml/itemProps2.xml><?xml version="1.0" encoding="utf-8"?>
<ds:datastoreItem xmlns:ds="http://schemas.openxmlformats.org/officeDocument/2006/customXml" ds:itemID="{889910C4-9D08-4E0D-A045-1FA4FD44EC4E}"/>
</file>

<file path=customXml/itemProps3.xml><?xml version="1.0" encoding="utf-8"?>
<ds:datastoreItem xmlns:ds="http://schemas.openxmlformats.org/officeDocument/2006/customXml" ds:itemID="{4EB0F526-04C6-416E-9770-2CC09464BF51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0x01010079C0E1B3954ED7468DD4389B96923CBF</vt:lpwstr>
  </property>
</Properties>
</file>